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9"/>
  </p:notesMasterIdLst>
  <p:sldIdLst>
    <p:sldId id="292" r:id="rId2"/>
    <p:sldId id="311" r:id="rId3"/>
    <p:sldId id="342" r:id="rId4"/>
    <p:sldId id="341" r:id="rId5"/>
    <p:sldId id="343" r:id="rId6"/>
    <p:sldId id="307" r:id="rId7"/>
    <p:sldId id="355" r:id="rId8"/>
    <p:sldId id="357" r:id="rId9"/>
    <p:sldId id="347" r:id="rId10"/>
    <p:sldId id="353" r:id="rId11"/>
    <p:sldId id="356" r:id="rId12"/>
    <p:sldId id="352" r:id="rId13"/>
    <p:sldId id="354" r:id="rId14"/>
    <p:sldId id="331" r:id="rId15"/>
    <p:sldId id="348" r:id="rId16"/>
    <p:sldId id="296" r:id="rId17"/>
    <p:sldId id="349" r:id="rId18"/>
    <p:sldId id="345" r:id="rId19"/>
    <p:sldId id="328" r:id="rId20"/>
    <p:sldId id="304" r:id="rId21"/>
    <p:sldId id="337" r:id="rId22"/>
    <p:sldId id="351" r:id="rId23"/>
    <p:sldId id="300" r:id="rId24"/>
    <p:sldId id="346" r:id="rId25"/>
    <p:sldId id="301" r:id="rId26"/>
    <p:sldId id="350" r:id="rId27"/>
    <p:sldId id="317" r:id="rId28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FFCC"/>
    <a:srgbClr val="99FF99"/>
    <a:srgbClr val="99FFCC"/>
    <a:srgbClr val="00FF99"/>
    <a:srgbClr val="66FF99"/>
    <a:srgbClr val="000099"/>
    <a:srgbClr val="739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6" autoAdjust="0"/>
    <p:restoredTop sz="99012" autoAdjust="0"/>
  </p:normalViewPr>
  <p:slideViewPr>
    <p:cSldViewPr>
      <p:cViewPr>
        <p:scale>
          <a:sx n="75" d="100"/>
          <a:sy n="75" d="100"/>
        </p:scale>
        <p:origin x="-966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D719F81-EA0C-4172-AD14-DB98FC363D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6011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3174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A42BBE5-65EA-46E7-A4A9-6728F4DB547D}" type="slidenum">
              <a:rPr lang="pl-PL" altLang="pl-PL" smtClean="0">
                <a:latin typeface="Arial" charset="0"/>
              </a:rPr>
              <a:pPr eaLnBrk="1" hangingPunct="1"/>
              <a:t>7</a:t>
            </a:fld>
            <a:endParaRPr lang="pl-PL" alt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373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7374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CD54F-6042-4944-A475-E4926CBE987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9948519"/>
      </p:ext>
    </p:extLst>
  </p:cSld>
  <p:clrMapOvr>
    <a:masterClrMapping/>
  </p:clrMapOvr>
  <p:transition spd="slow" advTm="2000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AE916-F523-4109-BB68-0B4F59A4E6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735813"/>
      </p:ext>
    </p:extLst>
  </p:cSld>
  <p:clrMapOvr>
    <a:masterClrMapping/>
  </p:clrMapOvr>
  <p:transition spd="slow" advTm="2000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664ED-C3A7-4BD5-A89E-D3A7FA19CE1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3143586"/>
      </p:ext>
    </p:extLst>
  </p:cSld>
  <p:clrMapOvr>
    <a:masterClrMapping/>
  </p:clrMapOvr>
  <p:transition spd="slow" advTm="2000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42C08-D020-4D67-A5BD-3AE10D2070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7662642"/>
      </p:ext>
    </p:extLst>
  </p:cSld>
  <p:clrMapOvr>
    <a:masterClrMapping/>
  </p:clrMapOvr>
  <p:transition spd="slow" advTm="2000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64340-BC90-4E36-B1DA-14A11ABA9F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3718508"/>
      </p:ext>
    </p:extLst>
  </p:cSld>
  <p:clrMapOvr>
    <a:masterClrMapping/>
  </p:clrMapOvr>
  <p:transition spd="slow" advTm="2000"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623C5-96E7-40C4-910A-E6146F115B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1635908"/>
      </p:ext>
    </p:extLst>
  </p:cSld>
  <p:clrMapOvr>
    <a:masterClrMapping/>
  </p:clrMapOvr>
  <p:transition spd="slow" advTm="2000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94361-6BB7-4C20-9ED8-D31E6906AF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2343821"/>
      </p:ext>
    </p:extLst>
  </p:cSld>
  <p:clrMapOvr>
    <a:masterClrMapping/>
  </p:clrMapOvr>
  <p:transition spd="slow" advTm="2000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56C0F-90EC-46B4-8825-CD40DCCDC6B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4299719"/>
      </p:ext>
    </p:extLst>
  </p:cSld>
  <p:clrMapOvr>
    <a:masterClrMapping/>
  </p:clrMapOvr>
  <p:transition spd="slow" advTm="2000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20CDC-33F8-450C-B677-94DE97019FE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849763"/>
      </p:ext>
    </p:extLst>
  </p:cSld>
  <p:clrMapOvr>
    <a:masterClrMapping/>
  </p:clrMapOvr>
  <p:transition spd="slow" advTm="2000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C585C-CD89-46EB-8B79-AFA17383B3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5929119"/>
      </p:ext>
    </p:extLst>
  </p:cSld>
  <p:clrMapOvr>
    <a:masterClrMapping/>
  </p:clrMapOvr>
  <p:transition spd="slow" advTm="2000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CFC74-3CD4-4F10-AC53-CF43B7F2E2E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4772851"/>
      </p:ext>
    </p:extLst>
  </p:cSld>
  <p:clrMapOvr>
    <a:masterClrMapping/>
  </p:clrMapOvr>
  <p:transition spd="slow" advTm="2000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569F1-59FC-48D8-8291-669274580D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3949109"/>
      </p:ext>
    </p:extLst>
  </p:cSld>
  <p:clrMapOvr>
    <a:masterClrMapping/>
  </p:clrMapOvr>
  <p:transition spd="slow" advTm="2000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C958-F2FB-4AD6-9E52-6C91CAA008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374632"/>
      </p:ext>
    </p:extLst>
  </p:cSld>
  <p:clrMapOvr>
    <a:masterClrMapping/>
  </p:clrMapOvr>
  <p:transition spd="slow" advTm="2000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3AB47-9EAA-4316-A9F0-488AE37E64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3418918"/>
      </p:ext>
    </p:extLst>
  </p:cSld>
  <p:clrMapOvr>
    <a:masterClrMapping/>
  </p:clrMapOvr>
  <p:transition spd="slow" advTm="2000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88A2AE8-2F91-45C6-83D5-7BF6FC9C69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271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271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7271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271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>
                  <a:cs typeface="+mn-cs"/>
                </a:endParaRPr>
              </a:p>
            </p:txBody>
          </p:sp>
        </p:grpSp>
        <p:sp>
          <p:nvSpPr>
            <p:cNvPr id="7271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271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7271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27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6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</p:sldLayoutIdLst>
  <p:transition spd="slow" advTm="2000">
    <p:cover dir="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zs2milejow.edu.pl/" TargetMode="External"/><Relationship Id="rId4" Type="http://schemas.openxmlformats.org/officeDocument/2006/relationships/hyperlink" Target="mailto:zsekretariat@zs2milejow.edu.p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8"/>
          <p:cNvSpPr>
            <a:spLocks noChangeArrowheads="1" noChangeShapeType="1" noTextEdit="1"/>
          </p:cNvSpPr>
          <p:nvPr/>
        </p:nvSpPr>
        <p:spPr bwMode="auto">
          <a:xfrm>
            <a:off x="2124075" y="404813"/>
            <a:ext cx="4895850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ZESPÓŁ SZKÓŁ NR 2 </a:t>
            </a:r>
          </a:p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IM. SIMONA BOLIVARA </a:t>
            </a:r>
          </a:p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W MILEJOWIE</a:t>
            </a:r>
          </a:p>
        </p:txBody>
      </p:sp>
      <p:pic>
        <p:nvPicPr>
          <p:cNvPr id="3075" name="Picture 12" descr="sz2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44675"/>
            <a:ext cx="5616575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SC_0228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1844675"/>
            <a:ext cx="5472113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1116013" y="5641975"/>
            <a:ext cx="669607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b="1"/>
              <a:t>      21- 020 Milejów, ul. Partyzancka 62, tel/fax 081-75-72-021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b="1"/>
              <a:t>                             e-mail: </a:t>
            </a:r>
            <a:r>
              <a:rPr lang="pl-PL" altLang="pl-PL" b="1">
                <a:hlinkClick r:id="rId4"/>
              </a:rPr>
              <a:t>sekretariat@zs2milejow.edu.pl</a:t>
            </a:r>
            <a:endParaRPr lang="pl-PL" altLang="pl-PL" b="1"/>
          </a:p>
          <a:p>
            <a:pPr eaLnBrk="1" hangingPunct="1">
              <a:spcBef>
                <a:spcPct val="50000"/>
              </a:spcBef>
            </a:pPr>
            <a:r>
              <a:rPr lang="pl-PL" altLang="pl-PL" b="1"/>
              <a:t>                                </a:t>
            </a:r>
            <a:r>
              <a:rPr lang="pl-PL" altLang="pl-PL" b="1">
                <a:hlinkClick r:id="rId5"/>
              </a:rPr>
              <a:t>www.zs2milejow.edu.pl</a:t>
            </a:r>
            <a:endParaRPr lang="pl-PL" altLang="pl-PL" b="1"/>
          </a:p>
          <a:p>
            <a:pPr eaLnBrk="1" hangingPunct="1">
              <a:spcBef>
                <a:spcPct val="50000"/>
              </a:spcBef>
            </a:pPr>
            <a:endParaRPr lang="pl-PL" altLang="pl-PL" b="1"/>
          </a:p>
          <a:p>
            <a:pPr eaLnBrk="1" hangingPunct="1">
              <a:spcBef>
                <a:spcPct val="50000"/>
              </a:spcBef>
            </a:pPr>
            <a:endParaRPr lang="pl-PL" altLang="pl-PL" b="1"/>
          </a:p>
          <a:p>
            <a:pPr eaLnBrk="1" hangingPunct="1">
              <a:spcBef>
                <a:spcPct val="50000"/>
              </a:spcBef>
            </a:pPr>
            <a:endParaRPr lang="pl-PL" altLang="pl-PL"/>
          </a:p>
        </p:txBody>
      </p:sp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dirty="0" smtClean="0"/>
              <a:t>	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00613"/>
          </a:xfrm>
        </p:spPr>
        <p:txBody>
          <a:bodyPr/>
          <a:lstStyle/>
          <a:p>
            <a:pPr eaLnBrk="1" hangingPunct="1">
              <a:defRPr/>
            </a:pPr>
            <a:endParaRPr lang="pl-PL" dirty="0" smtClean="0"/>
          </a:p>
          <a:p>
            <a:pPr eaLnBrk="1" hangingPunct="1">
              <a:defRPr/>
            </a:pPr>
            <a:endParaRPr lang="pl-PL" dirty="0" smtClean="0"/>
          </a:p>
          <a:p>
            <a:pPr eaLnBrk="1" hangingPunct="1">
              <a:defRPr/>
            </a:pPr>
            <a:endParaRPr lang="pl-PL" dirty="0" smtClean="0"/>
          </a:p>
          <a:p>
            <a:pPr eaLnBrk="1" hangingPunct="1">
              <a:defRPr/>
            </a:pPr>
            <a:endParaRPr lang="pl-PL" dirty="0" smtClean="0"/>
          </a:p>
          <a:p>
            <a:pPr eaLnBrk="1" hangingPunct="1">
              <a:defRPr/>
            </a:pPr>
            <a:endParaRPr lang="pl-PL" dirty="0" smtClean="0"/>
          </a:p>
          <a:p>
            <a:pPr eaLnBrk="1" hangingPunct="1">
              <a:defRPr/>
            </a:pPr>
            <a:endParaRPr lang="pl-PL" dirty="0" smtClean="0"/>
          </a:p>
          <a:p>
            <a:pPr eaLnBrk="1" hangingPunct="1">
              <a:defRPr/>
            </a:pPr>
            <a:endParaRPr lang="pl-PL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pl-PL" dirty="0" smtClean="0"/>
          </a:p>
        </p:txBody>
      </p:sp>
      <p:sp>
        <p:nvSpPr>
          <p:cNvPr id="12292" name="WordArt 6"/>
          <p:cNvSpPr>
            <a:spLocks noChangeArrowheads="1" noChangeShapeType="1" noTextEdit="1"/>
          </p:cNvSpPr>
          <p:nvPr/>
        </p:nvSpPr>
        <p:spPr bwMode="auto">
          <a:xfrm>
            <a:off x="1428750" y="404813"/>
            <a:ext cx="6143625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KLASA WOJSKOWA </a:t>
            </a:r>
          </a:p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W DĘBLINIE</a:t>
            </a:r>
          </a:p>
        </p:txBody>
      </p:sp>
      <p:pic>
        <p:nvPicPr>
          <p:cNvPr id="12293" name="Picture 7" descr="C:\Users\XYZ\Desktop\w\s\5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66863"/>
            <a:ext cx="25336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\\XYZ-KOMPUTER\Users\XYZ\Downloads\klasa wojsko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763" y="1643063"/>
            <a:ext cx="6315076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71500" y="5357813"/>
            <a:ext cx="43307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pl-PL" b="1" kern="0" dirty="0">
                <a:latin typeface="+mn-lt"/>
                <a:cs typeface="+mn-cs"/>
              </a:rPr>
              <a:t>WARSZTATY KLASY WOJSKOWEJ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pl-PL" b="1" kern="0" dirty="0">
                <a:latin typeface="+mn-lt"/>
                <a:cs typeface="+mn-cs"/>
              </a:rPr>
              <a:t>W  SZKOLE </a:t>
            </a:r>
            <a:r>
              <a:rPr lang="pl-PL" b="1" kern="0" dirty="0">
                <a:latin typeface="+mn-lt"/>
                <a:cs typeface="+mn-cs"/>
              </a:rPr>
              <a:t>ORLĄT</a:t>
            </a:r>
          </a:p>
        </p:txBody>
      </p:sp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428625" y="28575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l-PL" sz="4400" b="1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	</a:t>
            </a:r>
            <a:endParaRPr lang="pl-PL" sz="4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00034" y="428604"/>
            <a:ext cx="8072494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kern="10" dirty="0">
                <a:ln w="9525">
                  <a:solidFill>
                    <a:schemeClr val="accent1">
                      <a:alpha val="89000"/>
                    </a:schemeClr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  <a:cs typeface="+mn-cs"/>
              </a:rPr>
              <a:t>KLASA WOJSKOWA </a:t>
            </a:r>
          </a:p>
          <a:p>
            <a:pPr algn="ctr">
              <a:defRPr/>
            </a:pPr>
            <a:r>
              <a:rPr lang="pl-PL" sz="2800" kern="10" dirty="0">
                <a:ln w="9525">
                  <a:solidFill>
                    <a:schemeClr val="accent1">
                      <a:alpha val="89000"/>
                    </a:schemeClr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  <a:cs typeface="+mn-cs"/>
              </a:rPr>
              <a:t>PODCZAS ZAJĘĆ TERENOWYCH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357313"/>
            <a:ext cx="40719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929063"/>
            <a:ext cx="4286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929063"/>
            <a:ext cx="3857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4"/>
          <p:cNvSpPr>
            <a:spLocks noChangeArrowheads="1" noChangeShapeType="1" noTextEdit="1"/>
          </p:cNvSpPr>
          <p:nvPr/>
        </p:nvSpPr>
        <p:spPr bwMode="auto">
          <a:xfrm>
            <a:off x="1258888" y="260350"/>
            <a:ext cx="6275387" cy="850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KONKURSY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285750" y="5715000"/>
            <a:ext cx="39608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b="1"/>
              <a:t>Uczestniczymy w różnego rodzaju 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b="1"/>
              <a:t>konkursach i organizujemy konkursy</a:t>
            </a:r>
          </a:p>
        </p:txBody>
      </p:sp>
      <p:pic>
        <p:nvPicPr>
          <p:cNvPr id="14340" name="Picture 23" descr="E:\PREZ\9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14438"/>
            <a:ext cx="396081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C:\Documents and Settings\W-ce\Pulpit\GAZETA\la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143375"/>
            <a:ext cx="48228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C:\Documents and Settings\W-ce\Pulpit\GAZETA\kosier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214438"/>
            <a:ext cx="3643313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C:\Documents and Settings\W-ce\Pulpit\GAZETA\jul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046538"/>
            <a:ext cx="2500313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1258888" y="260350"/>
            <a:ext cx="6275387" cy="850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NAJLEPSI WSRÓD NAS</a:t>
            </a:r>
          </a:p>
        </p:txBody>
      </p:sp>
      <p:pic>
        <p:nvPicPr>
          <p:cNvPr id="15363" name="Picture 2" descr="\\XYZ-KOMPUTER\Users\XYZ\Downloads\STYP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071938"/>
            <a:ext cx="51435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\\XYZ-KOMPUTER\Users\XYZ\Downloads\Laura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57313"/>
            <a:ext cx="37147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428750"/>
            <a:ext cx="350043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755650" y="188913"/>
            <a:ext cx="7704138" cy="1439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UCZNIOWIE </a:t>
            </a:r>
          </a:p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TECHNIKUM EKONOMICZNEGO </a:t>
            </a:r>
          </a:p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W NBP</a:t>
            </a:r>
          </a:p>
        </p:txBody>
      </p:sp>
      <p:graphicFrame>
        <p:nvGraphicFramePr>
          <p:cNvPr id="16387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323850" y="3284538"/>
          <a:ext cx="4211638" cy="320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PHOTO-PAINT" r:id="rId3" imgW="2377042" imgH="1807162" progId="">
                  <p:embed/>
                </p:oleObj>
              </mc:Choice>
              <mc:Fallback>
                <p:oleObj name="PHOTO-PAINT" r:id="rId3" imgW="2377042" imgH="1807162" progId="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284538"/>
                        <a:ext cx="4211638" cy="320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135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3438" y="2228850"/>
          <a:ext cx="4321175" cy="290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PHOTO-PAINT" r:id="rId5" imgW="2377042" imgH="1597020" progId="">
                  <p:embed/>
                </p:oleObj>
              </mc:Choice>
              <mc:Fallback>
                <p:oleObj name="PHOTO-PAINT" r:id="rId5" imgW="2377042" imgH="1597020" progId="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228850"/>
                        <a:ext cx="4321175" cy="290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135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pl-PL" smtClean="0"/>
          </a:p>
        </p:txBody>
      </p:sp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>
            <a:off x="1116013" y="274638"/>
            <a:ext cx="71278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Nasze fryzjerki brały udział </a:t>
            </a:r>
          </a:p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w XX Mistrzostwach Fryzjerstwa</a:t>
            </a:r>
          </a:p>
        </p:txBody>
      </p:sp>
      <p:pic>
        <p:nvPicPr>
          <p:cNvPr id="17412" name="Picture 5" descr="E:\zdjęcia do gazety\10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287588"/>
            <a:ext cx="406400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E:\zdjęcia do gazety\10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30350"/>
            <a:ext cx="8297862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5"/>
          <p:cNvSpPr>
            <a:spLocks noChangeArrowheads="1" noChangeShapeType="1" noTextEdit="1"/>
          </p:cNvSpPr>
          <p:nvPr/>
        </p:nvSpPr>
        <p:spPr bwMode="auto">
          <a:xfrm>
            <a:off x="928688" y="571500"/>
            <a:ext cx="7358062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13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STAŻE ZAGRANICZNE </a:t>
            </a:r>
          </a:p>
        </p:txBody>
      </p:sp>
      <p:pic>
        <p:nvPicPr>
          <p:cNvPr id="18435" name="Picture 5" descr="C:\Users\XYZ\Desktop\cieslinska\Uczniowie w Niemcze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890963"/>
            <a:ext cx="5273675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C:\Users\XYZ\Desktop\cieslinska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666875"/>
            <a:ext cx="507206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755650" y="404813"/>
            <a:ext cx="763270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Wyjazd na Targi Gastronomiczne</a:t>
            </a:r>
          </a:p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do Nadarzyna koło Warszawy</a:t>
            </a:r>
          </a:p>
        </p:txBody>
      </p:sp>
      <p:pic>
        <p:nvPicPr>
          <p:cNvPr id="19459" name="Picture 3" descr="E:\zdjęcia do gazety\97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7752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E:\zdjęcia do gazety\97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76700"/>
            <a:ext cx="3375025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E:\zdjęcia do gazety\97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3455987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611188" y="404813"/>
            <a:ext cx="7704137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ROZWIJAMY TALENTY I PASJE</a:t>
            </a:r>
          </a:p>
        </p:txBody>
      </p:sp>
      <p:pic>
        <p:nvPicPr>
          <p:cNvPr id="20483" name="Picture 13" descr="E:\PREZ\9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860800"/>
            <a:ext cx="36433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F:\Do gazety\Gazeta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57625"/>
            <a:ext cx="40005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F:\Do gazety\Gazeta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37449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C:\Users\XYZ\Downloads\106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14438"/>
            <a:ext cx="401320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UCZYMY SIĘ</a:t>
            </a:r>
          </a:p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OD MŁODYCH I KREATYWNYCH</a:t>
            </a:r>
          </a:p>
        </p:txBody>
      </p:sp>
      <p:pic>
        <p:nvPicPr>
          <p:cNvPr id="21507" name="Picture 8" descr="B1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557338"/>
            <a:ext cx="3960813" cy="2633662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CCFFC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468313" y="2636838"/>
            <a:ext cx="2989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2000" b="1"/>
              <a:t>Warsztaty  szkoleniowe  </a:t>
            </a:r>
          </a:p>
        </p:txBody>
      </p:sp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4932363" y="6308725"/>
            <a:ext cx="23764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b="1"/>
              <a:t>       Projekt AIESEC</a:t>
            </a:r>
          </a:p>
        </p:txBody>
      </p:sp>
      <p:pic>
        <p:nvPicPr>
          <p:cNvPr id="21510" name="Picture 13" descr="M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3765550" cy="2790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8" descr="E:\zdjęcia do gazety\aisec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2963" y="3070225"/>
            <a:ext cx="2378075" cy="1585913"/>
          </a:xfrm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1331913" y="836613"/>
            <a:ext cx="45370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NASZ PATRON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755650" y="5949950"/>
            <a:ext cx="4176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468313" y="3141663"/>
            <a:ext cx="56880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3200" b="1" i="1"/>
              <a:t>Simon Bolivar</a:t>
            </a:r>
            <a:r>
              <a:rPr lang="pl-PL" altLang="pl-PL" sz="2800" b="1"/>
              <a:t> – bohater narodowy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pl-PL" sz="2800" b="1"/>
              <a:t> Państw Ameryki Południowej</a:t>
            </a:r>
          </a:p>
        </p:txBody>
      </p:sp>
      <p:pic>
        <p:nvPicPr>
          <p:cNvPr id="119815" name="Picture 7" descr="fot_pop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052513"/>
            <a:ext cx="1617662" cy="55006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11193B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PA100141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786188"/>
            <a:ext cx="3351213" cy="25273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CCFFC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6357938"/>
            <a:ext cx="82867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1700" b="1"/>
              <a:t>            Nauka języków w laboratorium fonetycznym</a:t>
            </a:r>
          </a:p>
        </p:txBody>
      </p:sp>
      <p:sp>
        <p:nvSpPr>
          <p:cNvPr id="22532" name="WordArt 9"/>
          <p:cNvSpPr>
            <a:spLocks noChangeArrowheads="1" noChangeShapeType="1" noTextEdit="1"/>
          </p:cNvSpPr>
          <p:nvPr/>
        </p:nvSpPr>
        <p:spPr bwMode="auto">
          <a:xfrm>
            <a:off x="1258888" y="333375"/>
            <a:ext cx="6357937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NASZE PRACOWNIE</a:t>
            </a:r>
          </a:p>
        </p:txBody>
      </p:sp>
      <p:pic>
        <p:nvPicPr>
          <p:cNvPr id="22533" name="Picture 11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28688"/>
            <a:ext cx="3557587" cy="23812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CCFFC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2" descr="DSC_0040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857625"/>
            <a:ext cx="3743325" cy="24272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CCFFC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3" descr="pracownia1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928688"/>
            <a:ext cx="3286125" cy="23622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CCFFC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pole tekstowe 8"/>
          <p:cNvSpPr txBox="1">
            <a:spLocks noChangeArrowheads="1"/>
          </p:cNvSpPr>
          <p:nvPr/>
        </p:nvSpPr>
        <p:spPr bwMode="auto">
          <a:xfrm>
            <a:off x="1143000" y="3357563"/>
            <a:ext cx="6643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pl-PL" altLang="pl-PL" b="1"/>
              <a:t>Zajęcia w pracowniach przedmiotowych</a:t>
            </a:r>
          </a:p>
        </p:txBody>
      </p:sp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3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650081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PRACOWNIE ZAWODOWE</a:t>
            </a:r>
          </a:p>
        </p:txBody>
      </p:sp>
      <p:pic>
        <p:nvPicPr>
          <p:cNvPr id="23555" name="Picture 6" descr="DSC_67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37211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DSC_67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3825"/>
            <a:ext cx="403225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 descr="DSC_67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73188"/>
            <a:ext cx="3598862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5"/>
          <p:cNvSpPr>
            <a:spLocks noChangeArrowheads="1" noChangeShapeType="1" noTextEdit="1"/>
          </p:cNvSpPr>
          <p:nvPr/>
        </p:nvSpPr>
        <p:spPr bwMode="auto">
          <a:xfrm>
            <a:off x="1258888" y="333375"/>
            <a:ext cx="6357937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INFORMATYCY</a:t>
            </a:r>
          </a:p>
        </p:txBody>
      </p:sp>
      <p:pic>
        <p:nvPicPr>
          <p:cNvPr id="24579" name="Picture 6" descr="E:\z zycia szkoły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7775575" cy="993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6"/>
          <p:cNvSpPr>
            <a:spLocks noChangeArrowheads="1" noChangeShapeType="1" noTextEdit="1"/>
          </p:cNvSpPr>
          <p:nvPr/>
        </p:nvSpPr>
        <p:spPr bwMode="auto">
          <a:xfrm>
            <a:off x="1258888" y="404813"/>
            <a:ext cx="6697662" cy="1071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Uczniowie Szkoły Branżowej</a:t>
            </a:r>
          </a:p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na zajęciach praktycznych</a:t>
            </a:r>
          </a:p>
        </p:txBody>
      </p:sp>
      <p:pic>
        <p:nvPicPr>
          <p:cNvPr id="25603" name="Picture 15" descr="fryzje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3152775" cy="474027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CCFFC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6" descr="samochód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773238"/>
            <a:ext cx="2193925" cy="329882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CCFFC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7" descr="zawod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73238"/>
            <a:ext cx="2576513" cy="3875087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CCFFC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8" descr="pikarz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848225"/>
            <a:ext cx="3024187" cy="200977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CCFFC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330700" cy="16843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pl-PL" sz="1800" b="1" smtClean="0">
                <a:effectLst/>
              </a:rPr>
              <a:t>Zainteresowani wysiłkiem fizycznym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pl-PL" altLang="pl-PL" sz="1800" b="1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pl-PL" sz="1800" b="1" smtClean="0">
                <a:effectLst/>
              </a:rPr>
              <a:t>biorą udział w różnego rodzaju zajęciach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pl-PL" altLang="pl-PL" sz="1800" b="1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pl-PL" sz="1800" b="1" smtClean="0">
                <a:effectLst/>
              </a:rPr>
              <a:t>rozwijających sportowe umiejętności</a:t>
            </a:r>
          </a:p>
        </p:txBody>
      </p:sp>
      <p:sp>
        <p:nvSpPr>
          <p:cNvPr id="26627" name="WordArt 10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635793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SPORT W NASZEJ SZKOLE</a:t>
            </a:r>
          </a:p>
        </p:txBody>
      </p:sp>
      <p:pic>
        <p:nvPicPr>
          <p:cNvPr id="26628" name="Picture 13" descr="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143000"/>
            <a:ext cx="322421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C:\Documents and Settings\W-ce\Pulpit\Milejów zdjęcia\DSC_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714750"/>
            <a:ext cx="38703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E:\Do gazety\siatkarz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8"/>
            <a:ext cx="41163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pole tekstowe 9"/>
          <p:cNvSpPr txBox="1">
            <a:spLocks noChangeArrowheads="1"/>
          </p:cNvSpPr>
          <p:nvPr/>
        </p:nvSpPr>
        <p:spPr bwMode="auto">
          <a:xfrm>
            <a:off x="468313" y="6308725"/>
            <a:ext cx="3922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pl-PL" altLang="pl-PL" b="1"/>
              <a:t>Turnieje w piłce siatkowej</a:t>
            </a:r>
          </a:p>
        </p:txBody>
      </p:sp>
      <p:sp>
        <p:nvSpPr>
          <p:cNvPr id="26632" name="pole tekstowe 7"/>
          <p:cNvSpPr txBox="1">
            <a:spLocks noChangeArrowheads="1"/>
          </p:cNvSpPr>
          <p:nvPr/>
        </p:nvSpPr>
        <p:spPr bwMode="auto">
          <a:xfrm>
            <a:off x="5286375" y="3357563"/>
            <a:ext cx="3357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pl-PL" altLang="pl-PL" b="1"/>
              <a:t>Turnieje tenisa stołowego</a:t>
            </a:r>
          </a:p>
        </p:txBody>
      </p:sp>
      <p:sp>
        <p:nvSpPr>
          <p:cNvPr id="26633" name="pole tekstowe 8"/>
          <p:cNvSpPr txBox="1">
            <a:spLocks noChangeArrowheads="1"/>
          </p:cNvSpPr>
          <p:nvPr/>
        </p:nvSpPr>
        <p:spPr bwMode="auto">
          <a:xfrm>
            <a:off x="5000625" y="6357938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pl-PL" altLang="pl-PL" b="1"/>
              <a:t>Zajęcia w szkolnej siłowni</a:t>
            </a:r>
          </a:p>
        </p:txBody>
      </p:sp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1"/>
          <p:cNvSpPr txBox="1">
            <a:spLocks noChangeArrowheads="1"/>
          </p:cNvSpPr>
          <p:nvPr/>
        </p:nvSpPr>
        <p:spPr bwMode="auto">
          <a:xfrm>
            <a:off x="2987675" y="6308725"/>
            <a:ext cx="230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/>
          </a:p>
        </p:txBody>
      </p:sp>
      <p:sp>
        <p:nvSpPr>
          <p:cNvPr id="27651" name="WordArt 13"/>
          <p:cNvSpPr>
            <a:spLocks noChangeArrowheads="1" noChangeShapeType="1" noTextEdit="1"/>
          </p:cNvSpPr>
          <p:nvPr/>
        </p:nvSpPr>
        <p:spPr bwMode="auto">
          <a:xfrm>
            <a:off x="2555875" y="404813"/>
            <a:ext cx="3600450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BAWIMY SIĘ</a:t>
            </a:r>
          </a:p>
        </p:txBody>
      </p:sp>
      <p:sp>
        <p:nvSpPr>
          <p:cNvPr id="27652" name="Text Box 19"/>
          <p:cNvSpPr txBox="1">
            <a:spLocks noChangeArrowheads="1"/>
          </p:cNvSpPr>
          <p:nvPr/>
        </p:nvSpPr>
        <p:spPr bwMode="auto">
          <a:xfrm>
            <a:off x="4000500" y="6180138"/>
            <a:ext cx="19446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/>
              <a:t>                      </a:t>
            </a:r>
            <a:r>
              <a:rPr lang="pl-PL" altLang="pl-PL" sz="2400" b="1"/>
              <a:t>Studniówka</a:t>
            </a:r>
          </a:p>
        </p:txBody>
      </p:sp>
      <p:pic>
        <p:nvPicPr>
          <p:cNvPr id="27653" name="Picture 10" descr="\\XYZ-KOMPUTER\Users\XYZ\Downloads\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98550"/>
            <a:ext cx="414337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 descr="\\XYZ-KOMPUTER\Users\XYZ\Downloads\s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786188"/>
            <a:ext cx="3636962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2" descr="\\XYZ-KOMPUTER\Users\XYZ\Downloads\s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786188"/>
            <a:ext cx="37861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5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BOLIVAR jest the best</a:t>
            </a:r>
          </a:p>
        </p:txBody>
      </p:sp>
      <p:pic>
        <p:nvPicPr>
          <p:cNvPr id="28675" name="Picture 4" descr="F:\GAZETA\DSC_3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658938"/>
            <a:ext cx="7818437" cy="519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3"/>
          <p:cNvSpPr>
            <a:spLocks noChangeArrowheads="1" noChangeShapeType="1" noTextEdit="1"/>
          </p:cNvSpPr>
          <p:nvPr/>
        </p:nvSpPr>
        <p:spPr bwMode="auto">
          <a:xfrm>
            <a:off x="1979613" y="333375"/>
            <a:ext cx="5040312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DOŁĄCZCIE DO NAS</a:t>
            </a:r>
          </a:p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CZEKAMY!!!</a:t>
            </a:r>
          </a:p>
        </p:txBody>
      </p:sp>
      <p:grpSp>
        <p:nvGrpSpPr>
          <p:cNvPr id="29699" name="Group 6"/>
          <p:cNvGrpSpPr>
            <a:grpSpLocks/>
          </p:cNvGrpSpPr>
          <p:nvPr/>
        </p:nvGrpSpPr>
        <p:grpSpPr bwMode="auto">
          <a:xfrm>
            <a:off x="539750" y="1412875"/>
            <a:ext cx="5472113" cy="2808288"/>
            <a:chOff x="1057" y="12217"/>
            <a:chExt cx="8460" cy="4140"/>
          </a:xfrm>
        </p:grpSpPr>
        <p:grpSp>
          <p:nvGrpSpPr>
            <p:cNvPr id="29703" name="Group 7"/>
            <p:cNvGrpSpPr>
              <a:grpSpLocks/>
            </p:cNvGrpSpPr>
            <p:nvPr/>
          </p:nvGrpSpPr>
          <p:grpSpPr bwMode="auto">
            <a:xfrm>
              <a:off x="1057" y="12217"/>
              <a:ext cx="8460" cy="4140"/>
              <a:chOff x="1057" y="12217"/>
              <a:chExt cx="8460" cy="4140"/>
            </a:xfrm>
          </p:grpSpPr>
          <p:pic>
            <p:nvPicPr>
              <p:cNvPr id="29705" name="Picture 8" descr="Tło z kagankiem wielostron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" y="12217"/>
                <a:ext cx="8460" cy="4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6" name="Picture 9" descr="Bolivar"/>
              <p:cNvPicPr>
                <a:picLocks noChangeAspect="1" noChangeArrowheads="1"/>
              </p:cNvPicPr>
              <p:nvPr/>
            </p:nvPicPr>
            <p:blipFill>
              <a:blip r:embed="rId4">
                <a:lum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761">
                <a:off x="1952" y="12581"/>
                <a:ext cx="2509" cy="2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29704" name="Object 10"/>
            <p:cNvGraphicFramePr>
              <a:graphicFrameLocks noChangeAspect="1"/>
            </p:cNvGraphicFramePr>
            <p:nvPr/>
          </p:nvGraphicFramePr>
          <p:xfrm>
            <a:off x="5017" y="14737"/>
            <a:ext cx="4140" cy="8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7" name="CorelDRAW" r:id="rId5" imgW="2769120" imgH="536760" progId="">
                    <p:embed/>
                  </p:oleObj>
                </mc:Choice>
                <mc:Fallback>
                  <p:oleObj name="CorelDRAW" r:id="rId5" imgW="2769120" imgH="53676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7" y="14737"/>
                          <a:ext cx="4140" cy="8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700" name="Group 11"/>
          <p:cNvGrpSpPr>
            <a:grpSpLocks/>
          </p:cNvGrpSpPr>
          <p:nvPr/>
        </p:nvGrpSpPr>
        <p:grpSpPr bwMode="auto">
          <a:xfrm>
            <a:off x="4000500" y="4229100"/>
            <a:ext cx="5143500" cy="2628900"/>
            <a:chOff x="1417" y="877"/>
            <a:chExt cx="8100" cy="4140"/>
          </a:xfrm>
        </p:grpSpPr>
        <p:pic>
          <p:nvPicPr>
            <p:cNvPr id="29701" name="Picture 12" descr="Tło z kagankiem wielostronn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" y="877"/>
              <a:ext cx="8100" cy="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3" descr="f_fot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" y="1530"/>
              <a:ext cx="4320" cy="268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>
              <a:outerShdw dist="143684" dir="13500000" algn="ctr" rotWithShape="0">
                <a:srgbClr val="AD8623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o gazety\Gazeta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149725"/>
            <a:ext cx="34575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E:\Do gazety\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149725"/>
            <a:ext cx="38163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E:\Do gazety\t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12875"/>
            <a:ext cx="36734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9"/>
          <p:cNvSpPr>
            <a:spLocks noChangeArrowheads="1" noChangeShapeType="1" noTextEdit="1"/>
          </p:cNvSpPr>
          <p:nvPr/>
        </p:nvSpPr>
        <p:spPr bwMode="auto">
          <a:xfrm>
            <a:off x="827088" y="333375"/>
            <a:ext cx="7345362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POZNAJEMY TRADYCJE KRAJU</a:t>
            </a:r>
          </a:p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NASZEGO PATRONA</a:t>
            </a:r>
          </a:p>
        </p:txBody>
      </p:sp>
      <p:pic>
        <p:nvPicPr>
          <p:cNvPr id="5126" name="Picture 3" descr="E:\Do gazety\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34559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83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12913"/>
            <a:ext cx="364331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83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771650"/>
            <a:ext cx="350043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 descr="83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192588"/>
            <a:ext cx="291623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9"/>
          <p:cNvSpPr>
            <a:spLocks noChangeArrowheads="1" noChangeShapeType="1" noTextEdit="1"/>
          </p:cNvSpPr>
          <p:nvPr/>
        </p:nvSpPr>
        <p:spPr bwMode="auto">
          <a:xfrm>
            <a:off x="827088" y="274638"/>
            <a:ext cx="7345362" cy="1138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WIZYTA AMBASADORA</a:t>
            </a:r>
          </a:p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WENEZUELI</a:t>
            </a:r>
          </a:p>
        </p:txBody>
      </p:sp>
      <p:sp>
        <p:nvSpPr>
          <p:cNvPr id="6150" name="Rectangle 1"/>
          <p:cNvSpPr>
            <a:spLocks noChangeArrowheads="1"/>
          </p:cNvSpPr>
          <p:nvPr/>
        </p:nvSpPr>
        <p:spPr bwMode="auto">
          <a:xfrm>
            <a:off x="0" y="0"/>
            <a:ext cx="1841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/>
            <a:endParaRPr lang="pl-PL" altLang="pl-PL" sz="1100" b="1">
              <a:latin typeface="Arial" charset="0"/>
              <a:cs typeface="Times New Roman" pitchFamily="18" charset="0"/>
            </a:endParaRPr>
          </a:p>
          <a:p>
            <a:pPr algn="just" eaLnBrk="1" hangingPunct="1"/>
            <a:endParaRPr lang="pl-PL" altLang="pl-PL">
              <a:latin typeface="Arial" charset="0"/>
            </a:endParaRPr>
          </a:p>
        </p:txBody>
      </p:sp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827088" y="333375"/>
            <a:ext cx="72739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75 LAT NASZEJ SZKOŁY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755650" y="5949950"/>
            <a:ext cx="4176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/>
          </a:p>
        </p:txBody>
      </p:sp>
      <p:pic>
        <p:nvPicPr>
          <p:cNvPr id="7172" name="Picture 7" descr="E:\Do gazety\ST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25538"/>
            <a:ext cx="29813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E:\Do gazety\SZTANDAR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00750" y="1143000"/>
            <a:ext cx="3143250" cy="2143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143000"/>
            <a:ext cx="2286000" cy="3143250"/>
          </a:xfrm>
        </p:spPr>
      </p:pic>
      <p:pic>
        <p:nvPicPr>
          <p:cNvPr id="7175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4938" y="3786188"/>
            <a:ext cx="3452812" cy="2471737"/>
          </a:xfrm>
        </p:spPr>
      </p:pic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429125"/>
            <a:ext cx="33575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85875"/>
            <a:ext cx="9144000" cy="5572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l-PL" sz="2000" b="1" u="sng" dirty="0" smtClean="0"/>
              <a:t>Liceum Ogólnokształcące</a:t>
            </a:r>
            <a:r>
              <a:rPr lang="pl-PL" sz="2000" b="1" dirty="0" smtClean="0"/>
              <a:t> - klasa  mundurowa z rozszerzoną historią i geografią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000" b="1" dirty="0" smtClean="0"/>
              <a:t>		(trzyletnie)	    - klasa ogólna z rozszerzoną biologią i chemią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000" b="1" dirty="0" smtClean="0"/>
              <a:t>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2000" b="1" u="sng" dirty="0" smtClean="0"/>
              <a:t>Technikum</a:t>
            </a:r>
            <a:r>
              <a:rPr lang="pl-PL" sz="2000" b="1" dirty="0" smtClean="0"/>
              <a:t> ( czteroletnie) kształcące w zawodach: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2000" b="1" dirty="0" smtClean="0"/>
              <a:t>Technik Informatyk -   ze specjalnością informatyka śledcza       – NOWOŚĆ 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2000" b="1" dirty="0" smtClean="0"/>
              <a:t>Technik Ekonomista-  ze specjalnością rachunkowość bankowa –NOWOŚĆ 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2000" b="1" dirty="0" smtClean="0"/>
              <a:t>Technik Handlowiec-  ze specjalnością  handel internetowy        –NOWOŚĆ !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l-PL" sz="20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l-PL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pl-PL" sz="2000" b="1" dirty="0" smtClean="0"/>
              <a:t>Branżowa Szkoła I stopnia (trzyletnia)- zawód operator maszyn przemysłu spożywczego –NOWOŚĆ </a:t>
            </a:r>
            <a:r>
              <a:rPr lang="pl-PL" sz="2000" b="1" u="sng" dirty="0" smtClean="0"/>
              <a:t>!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000" b="1" dirty="0" smtClean="0"/>
              <a:t>      powrót do tradycji szkoły przyzakładowej.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l-PL" sz="20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pl-PL" sz="2000" b="1" dirty="0" smtClean="0"/>
              <a:t>Branżowa Szkoła I stopnia ( trzyletnia)  klasa wielozawodowa kształcąca w  zawodach: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000" b="1" dirty="0" smtClean="0"/>
              <a:t>      mechanik pojazdów samochodowych, ślusarz, elektryk, murarz-tynkarz, sprzedawca,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000" b="1" dirty="0" smtClean="0"/>
              <a:t>      fryzjer, piekarz, cukiernik, kucharz.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000" b="1" dirty="0" smtClean="0">
                <a:latin typeface="+mj-lt"/>
              </a:rPr>
              <a:t>                                        </a:t>
            </a: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1908175" y="188913"/>
            <a:ext cx="467995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Szkoły ponadgimnazjalne </a:t>
            </a:r>
          </a:p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w naszej szkole</a:t>
            </a:r>
          </a:p>
        </p:txBody>
      </p:sp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5"/>
          <p:cNvSpPr>
            <a:spLocks noChangeArrowheads="1" noChangeShapeType="1" noTextEdit="1"/>
          </p:cNvSpPr>
          <p:nvPr/>
        </p:nvSpPr>
        <p:spPr bwMode="auto">
          <a:xfrm>
            <a:off x="1908175" y="188913"/>
            <a:ext cx="49498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Szkoły ponadpodstawowe </a:t>
            </a:r>
          </a:p>
          <a:p>
            <a:pPr algn="ctr"/>
            <a:r>
              <a:rPr lang="pl-PL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w naszej szkole</a:t>
            </a:r>
          </a:p>
        </p:txBody>
      </p:sp>
      <p:sp>
        <p:nvSpPr>
          <p:cNvPr id="9219" name="Prostokąt 6"/>
          <p:cNvSpPr>
            <a:spLocks noChangeArrowheads="1"/>
          </p:cNvSpPr>
          <p:nvPr/>
        </p:nvSpPr>
        <p:spPr bwMode="auto">
          <a:xfrm>
            <a:off x="0" y="1571625"/>
            <a:ext cx="91440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Char char="q"/>
            </a:pPr>
            <a:r>
              <a:rPr lang="pl-PL" altLang="pl-PL" sz="2000" b="1" u="sng"/>
              <a:t>Liceum Ogólnokształcące</a:t>
            </a:r>
            <a:r>
              <a:rPr lang="pl-PL" altLang="pl-PL" sz="2000" b="1"/>
              <a:t> - klasa  mundurowa z rozszerzoną historią i geografią</a:t>
            </a:r>
          </a:p>
          <a:p>
            <a:pPr eaLnBrk="1" hangingPunct="1"/>
            <a:r>
              <a:rPr lang="pl-PL" altLang="pl-PL" sz="2000" b="1"/>
              <a:t>             </a:t>
            </a:r>
            <a:r>
              <a:rPr lang="pl-PL" altLang="pl-PL" sz="2000" b="1" u="sng"/>
              <a:t>(czteroletnieletnie</a:t>
            </a:r>
            <a:r>
              <a:rPr lang="pl-PL" altLang="pl-PL" sz="2000" b="1"/>
              <a:t>)    - klasa ogólna z rozszerzoną biologią i chemią</a:t>
            </a:r>
          </a:p>
          <a:p>
            <a:pPr eaLnBrk="1" hangingPunct="1"/>
            <a:r>
              <a:rPr lang="pl-PL" altLang="pl-PL" sz="2000" b="1"/>
              <a:t>   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pl-PL" altLang="pl-PL" sz="2000" b="1" u="sng"/>
              <a:t>Technikum</a:t>
            </a:r>
            <a:r>
              <a:rPr lang="pl-PL" altLang="pl-PL" sz="2000" b="1"/>
              <a:t> ( </a:t>
            </a:r>
            <a:r>
              <a:rPr lang="pl-PL" altLang="pl-PL" sz="2000" b="1" u="sng"/>
              <a:t>pięcioletnieoletnie</a:t>
            </a:r>
            <a:r>
              <a:rPr lang="pl-PL" altLang="pl-PL" sz="2000" b="1"/>
              <a:t>) kształcące w zawodach:</a:t>
            </a:r>
          </a:p>
          <a:p>
            <a:pPr eaLnBrk="1" hangingPunct="1"/>
            <a:r>
              <a:rPr lang="pl-PL" altLang="pl-PL" sz="2000" b="1"/>
              <a:t>    Technik Informatyk  -   ze specjalnością informatyka śledcza       – NOWOŚĆ !</a:t>
            </a:r>
          </a:p>
          <a:p>
            <a:pPr eaLnBrk="1" hangingPunct="1"/>
            <a:r>
              <a:rPr lang="pl-PL" altLang="pl-PL" sz="2000" b="1"/>
              <a:t>    Technik Ekonomista-  ze specjalnością rachunkowość bankowa  – NOWOŚĆ !</a:t>
            </a:r>
          </a:p>
          <a:p>
            <a:pPr eaLnBrk="1" hangingPunct="1"/>
            <a:r>
              <a:rPr lang="pl-PL" altLang="pl-PL" sz="2000" b="1"/>
              <a:t>    Technik Handlowiec-  ze specjalnością  handel internetowy         – NOWOŚĆ !</a:t>
            </a:r>
          </a:p>
          <a:p>
            <a:pPr eaLnBrk="1" hangingPunct="1">
              <a:buFont typeface="Wingdings" pitchFamily="2" charset="2"/>
              <a:buChar char="q"/>
            </a:pPr>
            <a:endParaRPr lang="pl-PL" altLang="pl-PL" sz="2000" b="1"/>
          </a:p>
          <a:p>
            <a:pPr eaLnBrk="1" hangingPunct="1">
              <a:buFont typeface="Wingdings" pitchFamily="2" charset="2"/>
              <a:buChar char="q"/>
            </a:pPr>
            <a:endParaRPr lang="pl-PL" altLang="pl-PL" sz="2000" b="1"/>
          </a:p>
          <a:p>
            <a:pPr eaLnBrk="1" hangingPunct="1">
              <a:buFont typeface="Wingdings" pitchFamily="2" charset="2"/>
              <a:buChar char="q"/>
            </a:pPr>
            <a:r>
              <a:rPr lang="pl-PL" altLang="pl-PL" sz="2000" b="1"/>
              <a:t>Branżowa Szkoła I stopnia (</a:t>
            </a:r>
            <a:r>
              <a:rPr lang="pl-PL" altLang="pl-PL" sz="2000" b="1" u="sng"/>
              <a:t>trzyletnia</a:t>
            </a:r>
            <a:r>
              <a:rPr lang="pl-PL" altLang="pl-PL" sz="2000" b="1"/>
              <a:t>)- zawód operator maszyn przemysłu  </a:t>
            </a:r>
          </a:p>
          <a:p>
            <a:pPr eaLnBrk="1" hangingPunct="1"/>
            <a:r>
              <a:rPr lang="pl-PL" altLang="pl-PL" sz="2000" b="1"/>
              <a:t>    spożywczego –NOWOŚĆ </a:t>
            </a:r>
            <a:r>
              <a:rPr lang="pl-PL" altLang="pl-PL" sz="2000" b="1" u="sng"/>
              <a:t>!</a:t>
            </a:r>
          </a:p>
          <a:p>
            <a:pPr eaLnBrk="1" hangingPunct="1"/>
            <a:r>
              <a:rPr lang="pl-PL" altLang="pl-PL" sz="2000" b="1"/>
              <a:t>    powrót do tradycji szkoły przyzakładowej. </a:t>
            </a:r>
          </a:p>
          <a:p>
            <a:pPr eaLnBrk="1" hangingPunct="1">
              <a:buFont typeface="Wingdings" pitchFamily="2" charset="2"/>
              <a:buChar char="q"/>
            </a:pPr>
            <a:endParaRPr lang="pl-PL" altLang="pl-PL" sz="2000" b="1"/>
          </a:p>
          <a:p>
            <a:pPr eaLnBrk="1" hangingPunct="1">
              <a:buFont typeface="Wingdings" pitchFamily="2" charset="2"/>
              <a:buChar char="q"/>
            </a:pPr>
            <a:r>
              <a:rPr lang="pl-PL" altLang="pl-PL" sz="2000" b="1"/>
              <a:t>Branżowa Szkoła I stopnia ( </a:t>
            </a:r>
            <a:r>
              <a:rPr lang="pl-PL" altLang="pl-PL" sz="2000" b="1" u="sng"/>
              <a:t>trzyletnia</a:t>
            </a:r>
            <a:r>
              <a:rPr lang="pl-PL" altLang="pl-PL" sz="2000" b="1"/>
              <a:t>)  klasa wielozawodowa kształcąca </a:t>
            </a:r>
          </a:p>
          <a:p>
            <a:pPr eaLnBrk="1" hangingPunct="1"/>
            <a:r>
              <a:rPr lang="pl-PL" altLang="pl-PL" sz="2000" b="1"/>
              <a:t>    w zawodach:</a:t>
            </a:r>
          </a:p>
          <a:p>
            <a:pPr eaLnBrk="1" hangingPunct="1"/>
            <a:r>
              <a:rPr lang="pl-PL" altLang="pl-PL" sz="2000" b="1"/>
              <a:t>    mechanik pojazdów samochodowych, ślusarz, elektryk, murarz-tynkarz, </a:t>
            </a:r>
          </a:p>
          <a:p>
            <a:pPr eaLnBrk="1" hangingPunct="1"/>
            <a:r>
              <a:rPr lang="pl-PL" altLang="pl-PL" sz="2000" b="1"/>
              <a:t>    sprzedawca,  fryzjer, piekarz, cukiernik, kucharz.</a:t>
            </a:r>
          </a:p>
          <a:p>
            <a:pPr eaLnBrk="1" hangingPunct="1">
              <a:lnSpc>
                <a:spcPct val="80000"/>
              </a:lnSpc>
            </a:pPr>
            <a:endParaRPr lang="pl-PL" altLang="pl-PL"/>
          </a:p>
        </p:txBody>
      </p:sp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28728" y="357166"/>
            <a:ext cx="621510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600" b="1" u="sng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+mn-cs"/>
              </a:rPr>
              <a:t>Szkoły dla Dorosłych </a:t>
            </a:r>
            <a:endParaRPr lang="pl-PL" sz="3600" b="1" u="sng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chemeClr val="accent2">
                      <a:alpha val="89000"/>
                    </a:schemeClr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+mn-cs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14375" y="1143000"/>
            <a:ext cx="8215313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000" b="1" u="sng" dirty="0">
                <a:latin typeface="Arial Black" pitchFamily="34" charset="0"/>
                <a:cs typeface="+mn-cs"/>
              </a:rPr>
              <a:t>Liceum Ogólnokształcące dla dorosłych</a:t>
            </a:r>
          </a:p>
          <a:p>
            <a:pPr>
              <a:defRPr/>
            </a:pPr>
            <a:endParaRPr lang="pl-PL" sz="2000" b="1" dirty="0">
              <a:cs typeface="+mn-cs"/>
            </a:endParaRPr>
          </a:p>
          <a:p>
            <a:pPr>
              <a:defRPr/>
            </a:pPr>
            <a:r>
              <a:rPr lang="pl-PL" sz="2000" b="1" u="sng" dirty="0">
                <a:latin typeface="Arial Black" pitchFamily="34" charset="0"/>
                <a:cs typeface="+mn-cs"/>
              </a:rPr>
              <a:t>Szkoła Policealna dla Dorosłych:</a:t>
            </a:r>
            <a:endParaRPr lang="pl-PL" sz="2000" b="1" dirty="0">
              <a:cs typeface="+mn-cs"/>
            </a:endParaRPr>
          </a:p>
          <a:p>
            <a:pPr>
              <a:defRPr/>
            </a:pPr>
            <a:r>
              <a:rPr lang="pl-PL" sz="2000" b="1" i="1" dirty="0">
                <a:cs typeface="+mn-cs"/>
              </a:rPr>
              <a:t>Technik administracji</a:t>
            </a:r>
          </a:p>
          <a:p>
            <a:pPr>
              <a:defRPr/>
            </a:pPr>
            <a:r>
              <a:rPr lang="pl-PL" sz="2000" b="1" i="1" dirty="0">
                <a:cs typeface="+mn-cs"/>
              </a:rPr>
              <a:t>Technik rachunkowości</a:t>
            </a:r>
          </a:p>
          <a:p>
            <a:pPr>
              <a:defRPr/>
            </a:pPr>
            <a:endParaRPr lang="pl-PL" sz="2000" b="1" i="1" u="sng" dirty="0">
              <a:cs typeface="+mn-cs"/>
            </a:endParaRPr>
          </a:p>
          <a:p>
            <a:pPr>
              <a:defRPr/>
            </a:pPr>
            <a:r>
              <a:rPr lang="pl-PL" sz="2000" b="1" u="sng" dirty="0">
                <a:latin typeface="Arial Black" pitchFamily="34" charset="0"/>
                <a:cs typeface="+mn-cs"/>
              </a:rPr>
              <a:t>Kwalifikacyjne Kursy Zawodowe:</a:t>
            </a:r>
          </a:p>
          <a:p>
            <a:pPr>
              <a:defRPr/>
            </a:pPr>
            <a:endParaRPr lang="pl-PL" sz="2000" b="1" dirty="0">
              <a:latin typeface="Arial Black" pitchFamily="34" charset="0"/>
              <a:cs typeface="+mn-cs"/>
            </a:endParaRPr>
          </a:p>
          <a:p>
            <a:pPr>
              <a:defRPr/>
            </a:pPr>
            <a:r>
              <a:rPr lang="pl-PL" sz="2000" b="1" i="1" dirty="0">
                <a:latin typeface="+mj-lt"/>
                <a:cs typeface="+mn-cs"/>
              </a:rPr>
              <a:t>MG.20. Wykonywanie i naprawa elementów maszyn, urządzeń i narzędzi.</a:t>
            </a:r>
          </a:p>
          <a:p>
            <a:pPr>
              <a:defRPr/>
            </a:pPr>
            <a:r>
              <a:rPr lang="pl-PL" sz="2000" b="1" i="1" dirty="0">
                <a:latin typeface="+mj-lt"/>
                <a:cs typeface="+mn-cs"/>
              </a:rPr>
              <a:t>AU.36.   Prowadzenie rachunkowości.</a:t>
            </a:r>
          </a:p>
          <a:p>
            <a:pPr>
              <a:defRPr/>
            </a:pPr>
            <a:r>
              <a:rPr lang="pl-PL" sz="2000" b="1" i="1" dirty="0">
                <a:latin typeface="+mj-lt"/>
                <a:cs typeface="+mn-cs"/>
              </a:rPr>
              <a:t>AU.65.   Rozliczanie wynagrodzeń i danin publicznych.</a:t>
            </a:r>
          </a:p>
          <a:p>
            <a:pPr>
              <a:defRPr/>
            </a:pPr>
            <a:r>
              <a:rPr lang="pl-PL" sz="2000" b="1" i="1" dirty="0">
                <a:cs typeface="+mn-cs"/>
              </a:rPr>
              <a:t>EE.04.   Montaż i obsługa maszyn i urządzeń elektrycznych.</a:t>
            </a:r>
          </a:p>
          <a:p>
            <a:pPr>
              <a:defRPr/>
            </a:pPr>
            <a:r>
              <a:rPr lang="pl-PL" sz="2000" b="1" i="1" dirty="0">
                <a:latin typeface="+mj-lt"/>
                <a:cs typeface="+mn-cs"/>
              </a:rPr>
              <a:t>EE.05.  Montaż, uruchamianie i konserwacja instalacji, maszyn i urządzeń</a:t>
            </a:r>
          </a:p>
          <a:p>
            <a:pPr>
              <a:defRPr/>
            </a:pPr>
            <a:r>
              <a:rPr lang="pl-PL" sz="2000" b="1" i="1" dirty="0">
                <a:latin typeface="+mj-lt"/>
                <a:cs typeface="+mn-cs"/>
              </a:rPr>
              <a:t>              elektrycznych.</a:t>
            </a:r>
          </a:p>
          <a:p>
            <a:pPr>
              <a:defRPr/>
            </a:pPr>
            <a:r>
              <a:rPr lang="pl-PL" sz="2000" b="1" i="1" dirty="0">
                <a:latin typeface="+mj-lt"/>
                <a:cs typeface="+mn-cs"/>
              </a:rPr>
              <a:t>AU.20.   Prowadzenie sprzedaży.</a:t>
            </a:r>
            <a:endParaRPr lang="pl-PL" dirty="0">
              <a:cs typeface="+mn-cs"/>
            </a:endParaRPr>
          </a:p>
        </p:txBody>
      </p:sp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11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8497888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chemeClr val="accent2">
                        <a:alpha val="89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KLASA WOJSKOWA W NASZEJ SZKOLE </a:t>
            </a: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395288" y="56880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</a:t>
            </a:r>
          </a:p>
        </p:txBody>
      </p:sp>
      <p:sp>
        <p:nvSpPr>
          <p:cNvPr id="105499" name="Text Box 27"/>
          <p:cNvSpPr txBox="1">
            <a:spLocks noChangeArrowheads="1"/>
          </p:cNvSpPr>
          <p:nvPr/>
        </p:nvSpPr>
        <p:spPr bwMode="auto">
          <a:xfrm>
            <a:off x="684213" y="2708275"/>
            <a:ext cx="1871662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l-PL" sz="24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angielskie</a:t>
            </a:r>
          </a:p>
          <a:p>
            <a:pPr>
              <a:spcBef>
                <a:spcPct val="50000"/>
              </a:spcBef>
              <a:defRPr/>
            </a:pPr>
            <a:endParaRPr lang="pl-PL" sz="2400" b="1">
              <a:cs typeface="+mn-cs"/>
            </a:endParaRPr>
          </a:p>
        </p:txBody>
      </p:sp>
      <p:pic>
        <p:nvPicPr>
          <p:cNvPr id="11269" name="Picture 2" descr="E:\zdjęcia do gazety\10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372903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 descr="E:\zdjęcia do gazety\wojs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928813"/>
            <a:ext cx="454501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mień">
  <a:themeElements>
    <a:clrScheme name="Strumień 14">
      <a:dk1>
        <a:srgbClr val="CCFFCC"/>
      </a:dk1>
      <a:lt1>
        <a:srgbClr val="FFFFFF"/>
      </a:lt1>
      <a:dk2>
        <a:srgbClr val="4A5574"/>
      </a:dk2>
      <a:lt2>
        <a:srgbClr val="DDDDDD"/>
      </a:lt2>
      <a:accent1>
        <a:srgbClr val="698699"/>
      </a:accent1>
      <a:accent2>
        <a:srgbClr val="339966"/>
      </a:accent2>
      <a:accent3>
        <a:srgbClr val="B1B4BC"/>
      </a:accent3>
      <a:accent4>
        <a:srgbClr val="DADADA"/>
      </a:accent4>
      <a:accent5>
        <a:srgbClr val="B9C3CA"/>
      </a:accent5>
      <a:accent6>
        <a:srgbClr val="2D8A5C"/>
      </a:accent6>
      <a:hlink>
        <a:srgbClr val="00FFFF"/>
      </a:hlink>
      <a:folHlink>
        <a:srgbClr val="74B6D0"/>
      </a:folHlink>
    </a:clrScheme>
    <a:fontScheme name="Strumień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mień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mień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mień 10">
        <a:dk1>
          <a:srgbClr val="CCFFCC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11">
        <a:dk1>
          <a:srgbClr val="CCFFCC"/>
        </a:dk1>
        <a:lt1>
          <a:srgbClr val="FFFFFF"/>
        </a:lt1>
        <a:dk2>
          <a:srgbClr val="51596D"/>
        </a:dk2>
        <a:lt2>
          <a:srgbClr val="DDDDDD"/>
        </a:lt2>
        <a:accent1>
          <a:srgbClr val="698699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9C3CA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12">
        <a:dk1>
          <a:srgbClr val="CCFFCC"/>
        </a:dk1>
        <a:lt1>
          <a:srgbClr val="FFFFFF"/>
        </a:lt1>
        <a:dk2>
          <a:srgbClr val="556469"/>
        </a:dk2>
        <a:lt2>
          <a:srgbClr val="DDDDDD"/>
        </a:lt2>
        <a:accent1>
          <a:srgbClr val="698699"/>
        </a:accent1>
        <a:accent2>
          <a:srgbClr val="339966"/>
        </a:accent2>
        <a:accent3>
          <a:srgbClr val="B4B8B9"/>
        </a:accent3>
        <a:accent4>
          <a:srgbClr val="DADADA"/>
        </a:accent4>
        <a:accent5>
          <a:srgbClr val="B9C3CA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13">
        <a:dk1>
          <a:srgbClr val="CCFFCC"/>
        </a:dk1>
        <a:lt1>
          <a:srgbClr val="FFFFFF"/>
        </a:lt1>
        <a:dk2>
          <a:srgbClr val="454679"/>
        </a:dk2>
        <a:lt2>
          <a:srgbClr val="DDDDDD"/>
        </a:lt2>
        <a:accent1>
          <a:srgbClr val="698699"/>
        </a:accent1>
        <a:accent2>
          <a:srgbClr val="339966"/>
        </a:accent2>
        <a:accent3>
          <a:srgbClr val="B0B0BE"/>
        </a:accent3>
        <a:accent4>
          <a:srgbClr val="DADADA"/>
        </a:accent4>
        <a:accent5>
          <a:srgbClr val="B9C3CA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14">
        <a:dk1>
          <a:srgbClr val="CCFFCC"/>
        </a:dk1>
        <a:lt1>
          <a:srgbClr val="FFFFFF"/>
        </a:lt1>
        <a:dk2>
          <a:srgbClr val="4A5574"/>
        </a:dk2>
        <a:lt2>
          <a:srgbClr val="DDDDDD"/>
        </a:lt2>
        <a:accent1>
          <a:srgbClr val="698699"/>
        </a:accent1>
        <a:accent2>
          <a:srgbClr val="339966"/>
        </a:accent2>
        <a:accent3>
          <a:srgbClr val="B1B4BC"/>
        </a:accent3>
        <a:accent4>
          <a:srgbClr val="DADADA"/>
        </a:accent4>
        <a:accent5>
          <a:srgbClr val="B9C3CA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3290</TotalTime>
  <Words>408</Words>
  <Application>Microsoft Office PowerPoint</Application>
  <PresentationFormat>Pokaz na ekranie (4:3)</PresentationFormat>
  <Paragraphs>124</Paragraphs>
  <Slides>27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27</vt:i4>
      </vt:variant>
    </vt:vector>
  </HeadingPairs>
  <TitlesOfParts>
    <vt:vector size="35" baseType="lpstr">
      <vt:lpstr>Garamond</vt:lpstr>
      <vt:lpstr>Arial</vt:lpstr>
      <vt:lpstr>Wingdings</vt:lpstr>
      <vt:lpstr>Times New Roman</vt:lpstr>
      <vt:lpstr>Arial Black</vt:lpstr>
      <vt:lpstr>Strumień</vt:lpstr>
      <vt:lpstr>PHOTO-PAINT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Ministerstwo Edukacji Narodowej i Sportu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Rok 1942</dc:title>
  <dc:creator>Administrator</dc:creator>
  <cp:lastModifiedBy>Admin</cp:lastModifiedBy>
  <cp:revision>335</cp:revision>
  <dcterms:created xsi:type="dcterms:W3CDTF">2007-11-27T11:14:38Z</dcterms:created>
  <dcterms:modified xsi:type="dcterms:W3CDTF">2019-04-18T08:33:01Z</dcterms:modified>
</cp:coreProperties>
</file>